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9144000" cy="5143500" type="screen16x9"/>
  <p:notesSz cx="6858000" cy="9144000"/>
  <p:embeddedFontLst>
    <p:embeddedFont>
      <p:font typeface="Assistant" pitchFamily="2" charset="-79"/>
      <p:regular r:id="rId17"/>
      <p:bold r:id="rId18"/>
    </p:embeddedFont>
    <p:embeddedFont>
      <p:font typeface="Assistant Light" pitchFamily="2" charset="-79"/>
      <p:regular r:id="rId19"/>
      <p:bold r:id="rId20"/>
    </p:embeddedFont>
    <p:embeddedFont>
      <p:font typeface="Fira Sans Extra Condensed Medium" panose="020B0604020202020204" charset="0"/>
      <p:regular r:id="rId21"/>
      <p:bold r:id="rId22"/>
      <p:italic r:id="rId23"/>
      <p:boldItalic r:id="rId24"/>
    </p:embeddedFont>
    <p:embeddedFont>
      <p:font typeface="Josefin Sans" pitchFamily="2" charset="0"/>
      <p:regular r:id="rId25"/>
      <p:bold r:id="rId26"/>
      <p:italic r:id="rId27"/>
      <p:boldItalic r:id="rId28"/>
    </p:embeddedFont>
    <p:embeddedFont>
      <p:font typeface="Nunito Sans" pitchFamily="2" charset="0"/>
      <p:regular r:id="rId29"/>
      <p:bold r:id="rId30"/>
      <p:italic r:id="rId31"/>
      <p:boldItalic r:id="rId32"/>
    </p:embeddedFont>
    <p:embeddedFont>
      <p:font typeface="Nunito Sans ExtraBold" pitchFamily="2" charset="0"/>
      <p:bold r:id="rId33"/>
      <p:boldItalic r:id="rId34"/>
    </p:embeddedFont>
    <p:embeddedFont>
      <p:font typeface="Pontano Sans" panose="020B0604020202020204" charset="0"/>
      <p:regular r:id="rId35"/>
      <p:bold r:id="rId36"/>
    </p:embeddedFont>
    <p:embeddedFont>
      <p:font typeface="Verdana" panose="020B060403050404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FC5BF-4066-418E-99C5-39BFE112A6D7}" v="3" dt="2023-09-29T17:26:18.944"/>
  </p1510:revLst>
</p1510:revInfo>
</file>

<file path=ppt/tableStyles.xml><?xml version="1.0" encoding="utf-8"?>
<a:tblStyleLst xmlns:a="http://schemas.openxmlformats.org/drawingml/2006/main" def="{7F1F77A9-E066-4D59-A55A-5972F5BDDF0E}">
  <a:tblStyle styleId="{7F1F77A9-E066-4D59-A55A-5972F5BDDF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0" Type="http://schemas.openxmlformats.org/officeDocument/2006/relationships/font" Target="fonts/font4.fntdata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7e2a965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7e2a965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7e2a965ac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7e2a965ac9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095633c6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8095633c6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e2a965ac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e2a965ac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e2a965ac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7e2a965ac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iCons program?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e2a965ac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e2a965ac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e2a965ac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e2a965ac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e2a965ac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e2a965ac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e2a965ac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7e2a965ac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095633c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8095633c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8095633c6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8095633c6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15_1_1_2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15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>
            <a:off x="6793000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 flipH="1">
            <a:off x="4308501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 flipH="1">
            <a:off x="7518426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ExtraBold"/>
              <a:buNone/>
              <a:defRPr sz="18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ctrTitle" idx="2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1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-64300" y="1073700"/>
            <a:ext cx="9251875" cy="4108375"/>
          </a:xfrm>
          <a:custGeom>
            <a:avLst/>
            <a:gdLst/>
            <a:ahLst/>
            <a:cxnLst/>
            <a:rect l="l" t="t" r="r" b="b"/>
            <a:pathLst>
              <a:path w="370075" h="164335" extrusionOk="0">
                <a:moveTo>
                  <a:pt x="2058" y="32147"/>
                </a:moveTo>
                <a:lnTo>
                  <a:pt x="186709" y="0"/>
                </a:lnTo>
                <a:lnTo>
                  <a:pt x="370075" y="32147"/>
                </a:lnTo>
                <a:lnTo>
                  <a:pt x="370075" y="164335"/>
                </a:lnTo>
                <a:lnTo>
                  <a:pt x="0" y="16433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95" name="Google Shape;95;p15"/>
          <p:cNvSpPr txBox="1">
            <a:spLocks noGrp="1"/>
          </p:cNvSpPr>
          <p:nvPr>
            <p:ph type="body" idx="1"/>
          </p:nvPr>
        </p:nvSpPr>
        <p:spPr>
          <a:xfrm>
            <a:off x="2780100" y="2134800"/>
            <a:ext cx="35838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4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-6586" y="-192875"/>
            <a:ext cx="9174175" cy="1384272"/>
            <a:chOff x="0" y="-40481"/>
            <a:chExt cx="9144000" cy="1384272"/>
          </a:xfrm>
        </p:grpSpPr>
        <p:sp>
          <p:nvSpPr>
            <p:cNvPr id="99" name="Google Shape;99;p16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6"/>
          <p:cNvSpPr txBox="1">
            <a:spLocks noGrp="1"/>
          </p:cNvSpPr>
          <p:nvPr>
            <p:ph type="body" idx="1"/>
          </p:nvPr>
        </p:nvSpPr>
        <p:spPr>
          <a:xfrm>
            <a:off x="720000" y="1183700"/>
            <a:ext cx="3771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1pPr>
            <a:lvl2pPr marL="914400" lvl="1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2pPr>
            <a:lvl3pPr marL="1371600" lvl="2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3pPr>
            <a:lvl4pPr marL="1828800" lvl="3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4pPr>
            <a:lvl5pPr marL="2286000" lvl="4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5pPr>
            <a:lvl6pPr marL="2743200" lvl="5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6pPr>
            <a:lvl7pPr marL="3200400" lvl="6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●"/>
              <a:defRPr sz="900">
                <a:solidFill>
                  <a:srgbClr val="000000"/>
                </a:solidFill>
              </a:defRPr>
            </a:lvl7pPr>
            <a:lvl8pPr marL="3657600" lvl="7" indent="-28575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900"/>
              <a:buChar char="○"/>
              <a:defRPr sz="900">
                <a:solidFill>
                  <a:srgbClr val="000000"/>
                </a:solidFill>
              </a:defRPr>
            </a:lvl8pPr>
            <a:lvl9pPr marL="4114800" lvl="8" indent="-28575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900"/>
              <a:buChar char="■"/>
              <a:defRPr sz="9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4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ctrTitle" idx="5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6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ctrTitle" idx="7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8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 idx="2" hasCustomPrompt="1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15_1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63" name="Google Shape;63;p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64" name="Google Shape;64;p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8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2"/>
          </p:nvPr>
        </p:nvSpPr>
        <p:spPr>
          <a:xfrm>
            <a:off x="5739302" y="1659506"/>
            <a:ext cx="29001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5739302" y="2513494"/>
            <a:ext cx="25050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3">
  <p:cSld name="CUSTOM_15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ctrTitle"/>
          </p:nvPr>
        </p:nvSpPr>
        <p:spPr>
          <a:xfrm flipH="1">
            <a:off x="6795803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ctrTitle" idx="2"/>
          </p:nvPr>
        </p:nvSpPr>
        <p:spPr>
          <a:xfrm flipH="1">
            <a:off x="720000" y="1982325"/>
            <a:ext cx="26715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 flipH="1">
            <a:off x="1264200" y="2513497"/>
            <a:ext cx="2127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7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38250" y="-19125"/>
            <a:ext cx="3403525" cy="5213625"/>
          </a:xfrm>
          <a:custGeom>
            <a:avLst/>
            <a:gdLst/>
            <a:ahLst/>
            <a:cxnLst/>
            <a:rect l="l" t="t" r="r" b="b"/>
            <a:pathLst>
              <a:path w="136141" h="208545" extrusionOk="0">
                <a:moveTo>
                  <a:pt x="114980" y="0"/>
                </a:moveTo>
                <a:lnTo>
                  <a:pt x="136141" y="208545"/>
                </a:lnTo>
                <a:lnTo>
                  <a:pt x="0" y="208545"/>
                </a:lnTo>
                <a:lnTo>
                  <a:pt x="0" y="2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4" name="Google Shape;74;p10"/>
          <p:cNvSpPr/>
          <p:nvPr/>
        </p:nvSpPr>
        <p:spPr>
          <a:xfrm>
            <a:off x="5729875" y="-6374"/>
            <a:ext cx="3792300" cy="5149875"/>
          </a:xfrm>
          <a:custGeom>
            <a:avLst/>
            <a:gdLst/>
            <a:ahLst/>
            <a:cxnLst/>
            <a:rect l="l" t="t" r="r" b="b"/>
            <a:pathLst>
              <a:path w="151692" h="205995" extrusionOk="0">
                <a:moveTo>
                  <a:pt x="34162" y="510"/>
                </a:moveTo>
                <a:lnTo>
                  <a:pt x="0" y="205995"/>
                </a:lnTo>
                <a:lnTo>
                  <a:pt x="140729" y="205995"/>
                </a:lnTo>
                <a:lnTo>
                  <a:pt x="151692" y="177186"/>
                </a:lnTo>
                <a:lnTo>
                  <a:pt x="1409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5" name="Google Shape;75;p1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2"/>
          </p:nvPr>
        </p:nvSpPr>
        <p:spPr>
          <a:xfrm flipH="1">
            <a:off x="71997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 flipH="1">
            <a:off x="72000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ctrTitle" idx="3"/>
          </p:nvPr>
        </p:nvSpPr>
        <p:spPr>
          <a:xfrm flipH="1">
            <a:off x="3884850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4"/>
          </p:nvPr>
        </p:nvSpPr>
        <p:spPr>
          <a:xfrm flipH="1">
            <a:off x="357945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ctrTitle" idx="5"/>
          </p:nvPr>
        </p:nvSpPr>
        <p:spPr>
          <a:xfrm flipH="1">
            <a:off x="704322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6"/>
          </p:nvPr>
        </p:nvSpPr>
        <p:spPr>
          <a:xfrm flipH="1">
            <a:off x="6432425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r="1146" b="13111"/>
          <a:stretch/>
        </p:blipFill>
        <p:spPr>
          <a:xfrm>
            <a:off x="2269825" y="0"/>
            <a:ext cx="46043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5799850" y="406975"/>
            <a:ext cx="99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rPr>
              <a:t>and Business</a:t>
            </a:r>
            <a:endParaRPr sz="800">
              <a:solidFill>
                <a:srgbClr val="D9D9D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6532075" y="159150"/>
            <a:ext cx="238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9D9D9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endParaRPr sz="900">
              <a:solidFill>
                <a:srgbClr val="D9D9D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/>
        </p:nvSpPr>
        <p:spPr>
          <a:xfrm>
            <a:off x="-10400" y="-36400"/>
            <a:ext cx="9154500" cy="3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-10400" y="4753500"/>
            <a:ext cx="9154500" cy="3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pic>
        <p:nvPicPr>
          <p:cNvPr id="203" name="Google Shape;203;p27"/>
          <p:cNvPicPr preferRelativeResize="0"/>
          <p:nvPr/>
        </p:nvPicPr>
        <p:blipFill rotWithShape="1">
          <a:blip r:embed="rId3">
            <a:alphaModFix/>
          </a:blip>
          <a:srcRect l="3166" t="9"/>
          <a:stretch/>
        </p:blipFill>
        <p:spPr>
          <a:xfrm>
            <a:off x="0" y="353600"/>
            <a:ext cx="2860600" cy="5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 txBox="1"/>
          <p:nvPr/>
        </p:nvSpPr>
        <p:spPr>
          <a:xfrm>
            <a:off x="3407525" y="408950"/>
            <a:ext cx="425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7372F"/>
                </a:solidFill>
                <a:latin typeface="Assistant"/>
                <a:ea typeface="Assistant"/>
                <a:cs typeface="Assistant"/>
                <a:sym typeface="Assistant"/>
              </a:rPr>
              <a:t>How To Apply!</a:t>
            </a:r>
            <a:endParaRPr sz="1800" b="1">
              <a:solidFill>
                <a:srgbClr val="C7372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217900" y="1225400"/>
            <a:ext cx="8206200" cy="30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C7372F"/>
              </a:buClr>
              <a:buSzPts val="1600"/>
              <a:buFont typeface="Assistant"/>
              <a:buAutoNum type="arabicPeriod"/>
            </a:pPr>
            <a:r>
              <a:rPr lang="en" sz="1600" b="1">
                <a:solidFill>
                  <a:srgbClr val="C7372F"/>
                </a:solidFill>
                <a:latin typeface="Assistant"/>
                <a:ea typeface="Assistant"/>
                <a:cs typeface="Assistant"/>
                <a:sym typeface="Assistant"/>
              </a:rPr>
              <a:t>Go to </a:t>
            </a:r>
            <a:r>
              <a:rPr lang="en" sz="1600" b="1" u="sng">
                <a:solidFill>
                  <a:srgbClr val="C7372F"/>
                </a:solidFill>
                <a:latin typeface="Assistant"/>
                <a:ea typeface="Assistant"/>
                <a:cs typeface="Assistant"/>
                <a:sym typeface="Assistant"/>
              </a:rPr>
              <a:t>https://icons.cns.umass.edu </a:t>
            </a:r>
            <a:r>
              <a:rPr lang="en" sz="1600" b="1">
                <a:solidFill>
                  <a:srgbClr val="C7372F"/>
                </a:solidFill>
                <a:latin typeface="Assistant"/>
                <a:ea typeface="Assistant"/>
                <a:cs typeface="Assistant"/>
                <a:sym typeface="Assistant"/>
              </a:rPr>
              <a:t>and click on Apply Now box. </a:t>
            </a:r>
            <a:endParaRPr sz="1600" b="1">
              <a:solidFill>
                <a:srgbClr val="C7372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C7372F"/>
              </a:buClr>
              <a:buSzPts val="1600"/>
              <a:buFont typeface="Assistant Light"/>
              <a:buAutoNum type="alphaLcPeriod"/>
            </a:pPr>
            <a:r>
              <a:rPr lang="en" sz="1600">
                <a:solidFill>
                  <a:srgbClr val="C7372F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Or find iCons website by searching iCons UMass in Google</a:t>
            </a:r>
            <a:endParaRPr sz="1600">
              <a:solidFill>
                <a:srgbClr val="C7372F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7372F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C7372F"/>
              </a:buClr>
              <a:buSzPts val="1600"/>
              <a:buFont typeface="Assistant"/>
              <a:buAutoNum type="arabicPeriod"/>
            </a:pPr>
            <a:r>
              <a:rPr lang="en" sz="1600" b="1">
                <a:solidFill>
                  <a:srgbClr val="C7372F"/>
                </a:solidFill>
                <a:latin typeface="Assistant"/>
                <a:ea typeface="Assistant"/>
                <a:cs typeface="Assistant"/>
                <a:sym typeface="Assistant"/>
              </a:rPr>
              <a:t>Fill out application form (3 questions)</a:t>
            </a:r>
            <a:endParaRPr sz="1600" b="1">
              <a:solidFill>
                <a:srgbClr val="C7372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C7372F"/>
              </a:buClr>
              <a:buSzPts val="1600"/>
              <a:buFont typeface="Assistant Light"/>
              <a:buAutoNum type="alphaLcPeriod"/>
            </a:pPr>
            <a:r>
              <a:rPr lang="en" sz="1600">
                <a:solidFill>
                  <a:srgbClr val="C7372F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Q1: Share an example of how your lived experience informs your approach to learning and how your perspective will enhance the UMass iCons Program. (250 words)</a:t>
            </a:r>
            <a:endParaRPr sz="1600">
              <a:solidFill>
                <a:srgbClr val="C7372F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C7372F"/>
              </a:buClr>
              <a:buSzPts val="1600"/>
              <a:buFont typeface="Assistant Light"/>
              <a:buAutoNum type="alphaLcPeriod"/>
            </a:pPr>
            <a:r>
              <a:rPr lang="en" sz="1600">
                <a:solidFill>
                  <a:srgbClr val="C7372F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Q2: How does iCons help you advance your career? (250 words)</a:t>
            </a:r>
            <a:endParaRPr sz="1600">
              <a:solidFill>
                <a:srgbClr val="C7372F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C7372F"/>
              </a:buClr>
              <a:buSzPts val="1600"/>
              <a:buFont typeface="Assistant Light"/>
              <a:buAutoNum type="alphaLcPeriod"/>
            </a:pPr>
            <a:r>
              <a:rPr lang="en" sz="1600">
                <a:solidFill>
                  <a:srgbClr val="C7372F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Q3: What’s a big problem and how can Business &amp; STEM solve it? (250 words)</a:t>
            </a:r>
            <a:endParaRPr sz="1600">
              <a:solidFill>
                <a:srgbClr val="C7372F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7372F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C7372F"/>
              </a:buClr>
              <a:buSzPts val="1600"/>
              <a:buFont typeface="Assistant"/>
              <a:buAutoNum type="arabicPeriod"/>
            </a:pPr>
            <a:r>
              <a:rPr lang="en" sz="1600" b="1">
                <a:solidFill>
                  <a:srgbClr val="C7372F"/>
                </a:solidFill>
                <a:latin typeface="Assistant"/>
                <a:ea typeface="Assistant"/>
                <a:cs typeface="Assistant"/>
                <a:sym typeface="Assistant"/>
              </a:rPr>
              <a:t>Submit! </a:t>
            </a:r>
            <a:endParaRPr sz="1600" b="1">
              <a:solidFill>
                <a:srgbClr val="C7372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C7372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C7372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877150" y="4110900"/>
            <a:ext cx="7379400" cy="492600"/>
          </a:xfrm>
          <a:prstGeom prst="rect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0000"/>
                </a:solidFill>
                <a:latin typeface="Assistant"/>
                <a:ea typeface="Assistant"/>
                <a:cs typeface="Assistant"/>
                <a:sym typeface="Assistant"/>
              </a:rPr>
              <a:t>DEADLINE: TUESDAY, OCTOBER 10th 11:59PM (EST)</a:t>
            </a:r>
            <a:endParaRPr sz="2000" b="1">
              <a:solidFill>
                <a:srgbClr val="FF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5577" y="539998"/>
            <a:ext cx="1192200" cy="12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/>
        </p:nvSpPr>
        <p:spPr>
          <a:xfrm>
            <a:off x="-10400" y="-36400"/>
            <a:ext cx="9154500" cy="3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-10400" y="4753500"/>
            <a:ext cx="9154500" cy="3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 rotWithShape="1">
          <a:blip r:embed="rId3">
            <a:alphaModFix/>
          </a:blip>
          <a:srcRect l="3166" t="9"/>
          <a:stretch/>
        </p:blipFill>
        <p:spPr>
          <a:xfrm>
            <a:off x="0" y="353600"/>
            <a:ext cx="2860600" cy="5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3407525" y="408950"/>
            <a:ext cx="425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7372F"/>
                </a:solidFill>
                <a:latin typeface="Assistant"/>
                <a:ea typeface="Assistant"/>
                <a:cs typeface="Assistant"/>
                <a:sym typeface="Assistant"/>
              </a:rPr>
              <a:t>Important Dates!</a:t>
            </a:r>
            <a:endParaRPr sz="1800" b="1">
              <a:solidFill>
                <a:srgbClr val="C7372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17" name="Google Shape;217;p28"/>
          <p:cNvSpPr txBox="1"/>
          <p:nvPr/>
        </p:nvSpPr>
        <p:spPr>
          <a:xfrm>
            <a:off x="6692100" y="4051013"/>
            <a:ext cx="2301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Assistant"/>
                <a:ea typeface="Assistant"/>
                <a:cs typeface="Assistant"/>
                <a:sym typeface="Assistant"/>
              </a:rPr>
              <a:t>@iconsumass</a:t>
            </a:r>
            <a:endParaRPr sz="1600" b="1">
              <a:solidFill>
                <a:schemeClr val="accent3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952500" y="4066475"/>
            <a:ext cx="36195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Website: https://icons.cns.umass.edu</a:t>
            </a:r>
            <a:endParaRPr>
              <a:solidFill>
                <a:schemeClr val="accent3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0400" y="4035708"/>
            <a:ext cx="461701" cy="46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2400" y="115400"/>
            <a:ext cx="980702" cy="10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727CF8-E4E1-8BF4-0A79-40D889E50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859" y="1451025"/>
            <a:ext cx="7366281" cy="18167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/>
        </p:nvSpPr>
        <p:spPr>
          <a:xfrm>
            <a:off x="-10400" y="-36400"/>
            <a:ext cx="9154500" cy="3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-10400" y="4753500"/>
            <a:ext cx="9154500" cy="3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l="3166" t="9"/>
          <a:stretch/>
        </p:blipFill>
        <p:spPr>
          <a:xfrm>
            <a:off x="0" y="353600"/>
            <a:ext cx="2860600" cy="5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1019475" y="1304350"/>
            <a:ext cx="2559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C7372F"/>
                </a:solidFill>
                <a:latin typeface="Assistant"/>
                <a:ea typeface="Assistant"/>
                <a:cs typeface="Assistant"/>
                <a:sym typeface="Assistant"/>
              </a:rPr>
              <a:t>problem solvers.</a:t>
            </a:r>
            <a:endParaRPr sz="2500" b="1">
              <a:solidFill>
                <a:srgbClr val="C7372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1362725" y="1873750"/>
            <a:ext cx="3713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C7372F"/>
                </a:solidFill>
                <a:latin typeface="Assistant"/>
                <a:ea typeface="Assistant"/>
                <a:cs typeface="Assistant"/>
                <a:sym typeface="Assistant"/>
              </a:rPr>
              <a:t>innovators.</a:t>
            </a: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1815275" y="244315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C7372F"/>
                </a:solidFill>
                <a:latin typeface="Assistant"/>
                <a:ea typeface="Assistant"/>
                <a:cs typeface="Assistant"/>
                <a:sym typeface="Assistant"/>
              </a:rPr>
              <a:t>communicators.</a:t>
            </a:r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3825" y="506000"/>
            <a:ext cx="2924478" cy="409510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2" name="Google Shape;122;p19"/>
          <p:cNvSpPr txBox="1"/>
          <p:nvPr/>
        </p:nvSpPr>
        <p:spPr>
          <a:xfrm>
            <a:off x="5813863" y="4203300"/>
            <a:ext cx="29244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Cohort 13</a:t>
            </a:r>
            <a:endParaRPr b="1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/>
        </p:nvSpPr>
        <p:spPr>
          <a:xfrm>
            <a:off x="-10400" y="-36400"/>
            <a:ext cx="9154500" cy="3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-10400" y="4753500"/>
            <a:ext cx="9154500" cy="3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 rotWithShape="1">
          <a:blip r:embed="rId3">
            <a:alphaModFix/>
          </a:blip>
          <a:srcRect l="3166" t="9"/>
          <a:stretch/>
        </p:blipFill>
        <p:spPr>
          <a:xfrm>
            <a:off x="0" y="353600"/>
            <a:ext cx="2860600" cy="5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176850" y="1133900"/>
            <a:ext cx="3214500" cy="3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Today’s society faces urgent challenges: Developing clean energy, curing disease, producing drinkable water, and responding to climate change. </a:t>
            </a:r>
            <a:endParaRPr sz="1300" b="1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333333"/>
                </a:solidFill>
                <a:latin typeface="Verdana"/>
                <a:ea typeface="Verdana"/>
                <a:cs typeface="Verdana"/>
                <a:sym typeface="Verdana"/>
              </a:rPr>
              <a:t>iCons Program is an interdisciplinary course where STEM &amp; Business majors come together to work on solutions today’s most urgent challenges.</a:t>
            </a:r>
            <a:endParaRPr sz="1300" b="1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2650" y="750575"/>
            <a:ext cx="2748897" cy="18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7720" y="2357950"/>
            <a:ext cx="2748901" cy="18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 rotWithShape="1">
          <a:blip r:embed="rId6">
            <a:alphaModFix/>
          </a:blip>
          <a:srcRect r="8592" b="12854"/>
          <a:stretch/>
        </p:blipFill>
        <p:spPr>
          <a:xfrm>
            <a:off x="6226800" y="3258794"/>
            <a:ext cx="2860599" cy="142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1345" y="446375"/>
            <a:ext cx="1904580" cy="1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/>
        </p:nvSpPr>
        <p:spPr>
          <a:xfrm>
            <a:off x="-10400" y="-36400"/>
            <a:ext cx="9154500" cy="3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-10400" y="4753500"/>
            <a:ext cx="9154500" cy="3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l="3166" t="9"/>
          <a:stretch/>
        </p:blipFill>
        <p:spPr>
          <a:xfrm>
            <a:off x="0" y="353600"/>
            <a:ext cx="2860600" cy="5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114450" y="1122700"/>
            <a:ext cx="4384800" cy="3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2A47"/>
                </a:solidFill>
                <a:latin typeface="Verdana"/>
                <a:ea typeface="Verdana"/>
                <a:cs typeface="Verdana"/>
                <a:sym typeface="Verdana"/>
              </a:rPr>
              <a:t>The iCons Program is at the cutting-edge of integrative education, bringing together undergraduate students from all walks of science, engineering, public health, and business to:</a:t>
            </a:r>
            <a:endParaRPr>
              <a:solidFill>
                <a:srgbClr val="0E2A4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E2A47"/>
              </a:buClr>
              <a:buSzPts val="1400"/>
              <a:buFont typeface="Verdana"/>
              <a:buChar char="●"/>
            </a:pPr>
            <a:r>
              <a:rPr lang="en" b="1">
                <a:solidFill>
                  <a:srgbClr val="0E2A47"/>
                </a:solidFill>
                <a:latin typeface="Verdana"/>
                <a:ea typeface="Verdana"/>
                <a:cs typeface="Verdana"/>
                <a:sym typeface="Verdana"/>
              </a:rPr>
              <a:t>Collaborate</a:t>
            </a:r>
            <a:r>
              <a:rPr lang="en">
                <a:solidFill>
                  <a:srgbClr val="0E2A47"/>
                </a:solidFill>
                <a:latin typeface="Verdana"/>
                <a:ea typeface="Verdana"/>
                <a:cs typeface="Verdana"/>
                <a:sym typeface="Verdana"/>
              </a:rPr>
              <a:t> on complex societal issues in diverse teams</a:t>
            </a:r>
            <a:endParaRPr>
              <a:solidFill>
                <a:srgbClr val="0E2A4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400"/>
              <a:buFont typeface="Verdana"/>
              <a:buChar char="●"/>
            </a:pPr>
            <a:r>
              <a:rPr lang="en" b="1">
                <a:solidFill>
                  <a:srgbClr val="0E2A47"/>
                </a:solidFill>
                <a:latin typeface="Verdana"/>
                <a:ea typeface="Verdana"/>
                <a:cs typeface="Verdana"/>
                <a:sym typeface="Verdana"/>
              </a:rPr>
              <a:t>Understand </a:t>
            </a:r>
            <a:r>
              <a:rPr lang="en">
                <a:solidFill>
                  <a:srgbClr val="0E2A47"/>
                </a:solidFill>
                <a:latin typeface="Verdana"/>
                <a:ea typeface="Verdana"/>
                <a:cs typeface="Verdana"/>
                <a:sym typeface="Verdana"/>
              </a:rPr>
              <a:t>multi-faceted problems from multi-disciplinary perspectives</a:t>
            </a:r>
            <a:endParaRPr>
              <a:solidFill>
                <a:srgbClr val="0E2A4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400"/>
              <a:buFont typeface="Verdana"/>
              <a:buChar char="●"/>
            </a:pPr>
            <a:r>
              <a:rPr lang="en" b="1">
                <a:solidFill>
                  <a:srgbClr val="0E2A47"/>
                </a:solidFill>
                <a:latin typeface="Verdana"/>
                <a:ea typeface="Verdana"/>
                <a:cs typeface="Verdana"/>
                <a:sym typeface="Verdana"/>
              </a:rPr>
              <a:t>Develop </a:t>
            </a:r>
            <a:r>
              <a:rPr lang="en">
                <a:solidFill>
                  <a:srgbClr val="0E2A47"/>
                </a:solidFill>
                <a:latin typeface="Verdana"/>
                <a:ea typeface="Verdana"/>
                <a:cs typeface="Verdana"/>
                <a:sym typeface="Verdana"/>
              </a:rPr>
              <a:t>and study creative solutions to real-world challenges.</a:t>
            </a:r>
            <a:endParaRPr>
              <a:solidFill>
                <a:srgbClr val="0E2A4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674" y="1122701"/>
            <a:ext cx="4160999" cy="297212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4" name="Google Shape;144;p21"/>
          <p:cNvSpPr txBox="1"/>
          <p:nvPr/>
        </p:nvSpPr>
        <p:spPr>
          <a:xfrm>
            <a:off x="4821675" y="4224063"/>
            <a:ext cx="416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Be Revolutionary.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/>
        </p:nvSpPr>
        <p:spPr>
          <a:xfrm>
            <a:off x="-10400" y="-36400"/>
            <a:ext cx="9154500" cy="3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-10400" y="4753500"/>
            <a:ext cx="9154500" cy="3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l="3166" t="9"/>
          <a:stretch/>
        </p:blipFill>
        <p:spPr>
          <a:xfrm>
            <a:off x="0" y="353600"/>
            <a:ext cx="2860600" cy="5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135250" y="1063800"/>
            <a:ext cx="88632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E2A47"/>
                </a:solidFill>
                <a:latin typeface="Verdana"/>
                <a:ea typeface="Verdana"/>
                <a:cs typeface="Verdana"/>
                <a:sym typeface="Verdana"/>
              </a:rPr>
              <a:t>Standard science instruction alone does not provide students the breadth of training they need to succeed as </a:t>
            </a:r>
            <a:r>
              <a:rPr lang="en" sz="1200" b="1">
                <a:solidFill>
                  <a:srgbClr val="0E2A47"/>
                </a:solidFill>
                <a:latin typeface="Verdana"/>
                <a:ea typeface="Verdana"/>
                <a:cs typeface="Verdana"/>
                <a:sym typeface="Verdana"/>
              </a:rPr>
              <a:t>future leaders</a:t>
            </a:r>
            <a:r>
              <a:rPr lang="en" sz="1200">
                <a:solidFill>
                  <a:srgbClr val="0E2A47"/>
                </a:solidFill>
                <a:latin typeface="Verdana"/>
                <a:ea typeface="Verdana"/>
                <a:cs typeface="Verdana"/>
                <a:sym typeface="Verdana"/>
              </a:rPr>
              <a:t> in industry, government, or academia. </a:t>
            </a:r>
            <a:r>
              <a:rPr lang="en" sz="1200" b="1">
                <a:solidFill>
                  <a:srgbClr val="0E2A47"/>
                </a:solidFill>
                <a:latin typeface="Verdana"/>
                <a:ea typeface="Verdana"/>
                <a:cs typeface="Verdana"/>
                <a:sym typeface="Verdana"/>
              </a:rPr>
              <a:t>New skill-sets </a:t>
            </a:r>
            <a:r>
              <a:rPr lang="en" sz="1200">
                <a:solidFill>
                  <a:srgbClr val="0E2A47"/>
                </a:solidFill>
                <a:latin typeface="Verdana"/>
                <a:ea typeface="Verdana"/>
                <a:cs typeface="Verdana"/>
                <a:sym typeface="Verdana"/>
              </a:rPr>
              <a:t>in collaboration, communication, leadership, and interdisciplinary thinking defines the needs of today's technical workforce. </a:t>
            </a:r>
            <a:endParaRPr sz="1200">
              <a:solidFill>
                <a:srgbClr val="0E2A47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3856900" y="324450"/>
            <a:ext cx="1419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C7372F"/>
                </a:solidFill>
                <a:latin typeface="Assistant"/>
                <a:ea typeface="Assistant"/>
                <a:cs typeface="Assistant"/>
                <a:sym typeface="Assistant"/>
              </a:rPr>
              <a:t>Why iCons?</a:t>
            </a:r>
            <a:endParaRPr sz="1600" b="1">
              <a:solidFill>
                <a:srgbClr val="C7372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175" y="2027625"/>
            <a:ext cx="3574999" cy="255614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5925" y="2028913"/>
            <a:ext cx="3575001" cy="25535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/>
        </p:nvSpPr>
        <p:spPr>
          <a:xfrm>
            <a:off x="-10400" y="-36400"/>
            <a:ext cx="9154500" cy="3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-10400" y="4753500"/>
            <a:ext cx="9154500" cy="3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 rotWithShape="1">
          <a:blip r:embed="rId3">
            <a:alphaModFix/>
          </a:blip>
          <a:srcRect l="3166" t="9"/>
          <a:stretch/>
        </p:blipFill>
        <p:spPr>
          <a:xfrm>
            <a:off x="0" y="353600"/>
            <a:ext cx="2860600" cy="5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/>
        </p:nvSpPr>
        <p:spPr>
          <a:xfrm>
            <a:off x="4834475" y="679750"/>
            <a:ext cx="334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C7372F"/>
                </a:solidFill>
                <a:latin typeface="Assistant"/>
                <a:ea typeface="Assistant"/>
                <a:cs typeface="Assistant"/>
                <a:sym typeface="Assistant"/>
              </a:rPr>
              <a:t>What makes this class different?</a:t>
            </a:r>
            <a:endParaRPr sz="1600" b="1">
              <a:solidFill>
                <a:srgbClr val="C7372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4834475" y="1223675"/>
            <a:ext cx="4266300" cy="3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Class is geared towards your individual interests!</a:t>
            </a:r>
            <a:endParaRPr b="1"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 </a:t>
            </a: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ssistant Light"/>
              <a:buChar char="➔"/>
            </a:pP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You essentially get to </a:t>
            </a: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build the curriculum</a:t>
            </a: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 and get to use your </a:t>
            </a: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creative</a:t>
            </a: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 skills to constructive research projects setting your own goals, expectations, and desired outcomes.</a:t>
            </a: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ssistant Light"/>
              <a:buChar char="➔"/>
            </a:pP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Guest speakers </a:t>
            </a: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on related topics present during class on current event issues and solutions.</a:t>
            </a: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ssistant Light"/>
              <a:buChar char="➔"/>
            </a:pP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Get to work with other students in different majors and utilize each other’s strengths to form solutions.</a:t>
            </a: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ssistant Light"/>
              <a:buChar char="➔"/>
            </a:pP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Hands on</a:t>
            </a: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 class style keeps you engaged!</a:t>
            </a: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ssistant Light"/>
              <a:buChar char="➔"/>
            </a:pPr>
            <a:r>
              <a:rPr lang="en" b="1">
                <a:latin typeface="Assistant"/>
                <a:ea typeface="Assistant"/>
                <a:cs typeface="Assistant"/>
                <a:sym typeface="Assistant"/>
              </a:rPr>
              <a:t>Feedback oriented</a:t>
            </a:r>
            <a:r>
              <a:rPr lang="en">
                <a:latin typeface="Assistant Light"/>
                <a:ea typeface="Assistant Light"/>
                <a:cs typeface="Assistant Light"/>
                <a:sym typeface="Assistant Light"/>
              </a:rPr>
              <a:t>… Professors are always looking for feedback in ways to improve the class and what you want to learn more about!</a:t>
            </a: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4907875" y="716875"/>
            <a:ext cx="425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78400"/>
            <a:ext cx="4529673" cy="3236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/>
        </p:nvSpPr>
        <p:spPr>
          <a:xfrm>
            <a:off x="-10400" y="-36400"/>
            <a:ext cx="9154500" cy="3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-10400" y="4753500"/>
            <a:ext cx="9154500" cy="3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 rotWithShape="1">
          <a:blip r:embed="rId3">
            <a:alphaModFix/>
          </a:blip>
          <a:srcRect l="3166" t="9"/>
          <a:stretch/>
        </p:blipFill>
        <p:spPr>
          <a:xfrm>
            <a:off x="0" y="353600"/>
            <a:ext cx="2860600" cy="5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/>
        </p:nvSpPr>
        <p:spPr>
          <a:xfrm>
            <a:off x="4039200" y="926000"/>
            <a:ext cx="5004600" cy="3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★"/>
            </a:pPr>
            <a:r>
              <a:rPr lang="en">
                <a:solidFill>
                  <a:schemeClr val="accent6"/>
                </a:solidFill>
              </a:rPr>
              <a:t>HUGE Resume builder!</a:t>
            </a:r>
            <a:endParaRPr>
              <a:solidFill>
                <a:schemeClr val="accent6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○"/>
            </a:pPr>
            <a:r>
              <a:rPr lang="en" sz="1200">
                <a:solidFill>
                  <a:schemeClr val="accent6"/>
                </a:solidFill>
              </a:rPr>
              <a:t>Great way to stand out from the crowd and get an edge on the competition.</a:t>
            </a:r>
            <a:endParaRPr sz="1200">
              <a:solidFill>
                <a:schemeClr val="accent6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○"/>
            </a:pPr>
            <a:r>
              <a:rPr lang="en" sz="1200">
                <a:solidFill>
                  <a:schemeClr val="accent6"/>
                </a:solidFill>
              </a:rPr>
              <a:t>Certificate in Real-World problem solving</a:t>
            </a:r>
            <a:endParaRPr sz="1200">
              <a:solidFill>
                <a:schemeClr val="accent6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★"/>
            </a:pPr>
            <a:r>
              <a:rPr lang="en">
                <a:solidFill>
                  <a:schemeClr val="accent6"/>
                </a:solidFill>
              </a:rPr>
              <a:t>DIRECT Internship Opportunities</a:t>
            </a:r>
            <a:endParaRPr>
              <a:solidFill>
                <a:schemeClr val="accent6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○"/>
            </a:pPr>
            <a:r>
              <a:rPr lang="en" sz="1200">
                <a:solidFill>
                  <a:schemeClr val="accent6"/>
                </a:solidFill>
              </a:rPr>
              <a:t>Organizations come to our program to ask for iCons students to work with them on their projects.</a:t>
            </a:r>
            <a:endParaRPr sz="1200">
              <a:solidFill>
                <a:schemeClr val="accent6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★"/>
            </a:pPr>
            <a:r>
              <a:rPr lang="en">
                <a:solidFill>
                  <a:schemeClr val="accent6"/>
                </a:solidFill>
              </a:rPr>
              <a:t>EVENTS!</a:t>
            </a:r>
            <a:endParaRPr>
              <a:solidFill>
                <a:schemeClr val="accent6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○"/>
            </a:pPr>
            <a:r>
              <a:rPr lang="en" sz="1200">
                <a:solidFill>
                  <a:schemeClr val="accent6"/>
                </a:solidFill>
              </a:rPr>
              <a:t>Idea SLAMs- a business comes and presents their problem to iCons students to brainstorm potential solutions</a:t>
            </a:r>
            <a:endParaRPr sz="1200">
              <a:solidFill>
                <a:schemeClr val="accent6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○"/>
            </a:pPr>
            <a:r>
              <a:rPr lang="en" sz="1200">
                <a:solidFill>
                  <a:schemeClr val="accent6"/>
                </a:solidFill>
              </a:rPr>
              <a:t>Fun Activities amongst Cohorts (trivia &amp; movie nights)</a:t>
            </a:r>
            <a:endParaRPr sz="1200">
              <a:solidFill>
                <a:schemeClr val="accent6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Networking opportunities</a:t>
            </a:r>
            <a:endParaRPr sz="1200">
              <a:solidFill>
                <a:schemeClr val="accent6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★"/>
            </a:pPr>
            <a:r>
              <a:rPr lang="en">
                <a:solidFill>
                  <a:schemeClr val="accent6"/>
                </a:solidFill>
              </a:rPr>
              <a:t>EXCLUSIVE Study Room</a:t>
            </a:r>
            <a:endParaRPr>
              <a:solidFill>
                <a:schemeClr val="accent6"/>
              </a:solidFill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○"/>
            </a:pPr>
            <a:r>
              <a:rPr lang="en" sz="1200">
                <a:solidFill>
                  <a:schemeClr val="accent6"/>
                </a:solidFill>
              </a:rPr>
              <a:t>Designated Room in LGRT Research Building exclusively offered to iCons students.</a:t>
            </a:r>
            <a:endParaRPr sz="1200">
              <a:solidFill>
                <a:schemeClr val="accent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4039200" y="424250"/>
            <a:ext cx="4251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C7372F"/>
                </a:solidFill>
                <a:latin typeface="Assistant"/>
                <a:ea typeface="Assistant"/>
                <a:cs typeface="Assistant"/>
                <a:sym typeface="Assistant"/>
              </a:rPr>
              <a:t>How iCons benefits you…</a:t>
            </a:r>
            <a:endParaRPr sz="1600" b="1">
              <a:solidFill>
                <a:srgbClr val="C7372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79200"/>
            <a:ext cx="3734401" cy="266742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/>
        </p:nvSpPr>
        <p:spPr>
          <a:xfrm>
            <a:off x="-10400" y="-36400"/>
            <a:ext cx="9154500" cy="3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-10400" y="4753500"/>
            <a:ext cx="9154500" cy="3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 l="3166" t="9"/>
          <a:stretch/>
        </p:blipFill>
        <p:spPr>
          <a:xfrm>
            <a:off x="0" y="353600"/>
            <a:ext cx="2860600" cy="5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/>
        </p:nvSpPr>
        <p:spPr>
          <a:xfrm>
            <a:off x="3302275" y="424250"/>
            <a:ext cx="4251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C7372F"/>
                </a:solidFill>
                <a:latin typeface="Assistant"/>
                <a:ea typeface="Assistant"/>
                <a:cs typeface="Assistant"/>
                <a:sym typeface="Assistant"/>
              </a:rPr>
              <a:t>iCons Program Structure</a:t>
            </a:r>
            <a:endParaRPr sz="1600" b="1">
              <a:solidFill>
                <a:srgbClr val="C7372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400" y="1820525"/>
            <a:ext cx="8913201" cy="26110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6" name="Google Shape;186;p25"/>
          <p:cNvSpPr txBox="1"/>
          <p:nvPr/>
        </p:nvSpPr>
        <p:spPr>
          <a:xfrm>
            <a:off x="2496600" y="1030138"/>
            <a:ext cx="415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Counts for Courses You Already Need to Take</a:t>
            </a:r>
            <a:endParaRPr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Fits Into Your Academic Schedule</a:t>
            </a:r>
            <a:endParaRPr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/>
        </p:nvSpPr>
        <p:spPr>
          <a:xfrm>
            <a:off x="-10400" y="-36400"/>
            <a:ext cx="9154500" cy="3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-10400" y="4753500"/>
            <a:ext cx="9154500" cy="39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 rotWithShape="1">
          <a:blip r:embed="rId3">
            <a:alphaModFix/>
          </a:blip>
          <a:srcRect l="3166" t="9"/>
          <a:stretch/>
        </p:blipFill>
        <p:spPr>
          <a:xfrm>
            <a:off x="0" y="353600"/>
            <a:ext cx="2860600" cy="5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 txBox="1"/>
          <p:nvPr/>
        </p:nvSpPr>
        <p:spPr>
          <a:xfrm>
            <a:off x="3302275" y="424250"/>
            <a:ext cx="4251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C7372F"/>
                </a:solidFill>
                <a:latin typeface="Assistant"/>
                <a:ea typeface="Assistant"/>
                <a:cs typeface="Assistant"/>
                <a:sym typeface="Assistant"/>
              </a:rPr>
              <a:t>iCons Program Structure</a:t>
            </a:r>
            <a:endParaRPr sz="1600" b="1">
              <a:solidFill>
                <a:srgbClr val="C7372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2496600" y="1030138"/>
            <a:ext cx="415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Counts for Courses You Already Need to Take</a:t>
            </a:r>
            <a:endParaRPr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Fits Into Your Academic Schedule</a:t>
            </a:r>
            <a:endParaRPr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313" y="1645750"/>
            <a:ext cx="8703070" cy="295535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43A78"/>
      </a:dk1>
      <a:lt1>
        <a:srgbClr val="F3F3F3"/>
      </a:lt1>
      <a:dk2>
        <a:srgbClr val="D9D9D9"/>
      </a:dk2>
      <a:lt2>
        <a:srgbClr val="2E5FAF"/>
      </a:lt2>
      <a:accent1>
        <a:srgbClr val="143A78"/>
      </a:accent1>
      <a:accent2>
        <a:srgbClr val="0A419B"/>
      </a:accent2>
      <a:accent3>
        <a:srgbClr val="EE5C00"/>
      </a:accent3>
      <a:accent4>
        <a:srgbClr val="6C98DF"/>
      </a:accent4>
      <a:accent5>
        <a:srgbClr val="004BC5"/>
      </a:accent5>
      <a:accent6>
        <a:srgbClr val="143A78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421B653A3E28418434C54860D5B550" ma:contentTypeVersion="7" ma:contentTypeDescription="Create a new document." ma:contentTypeScope="" ma:versionID="df9ea309ad1b49979aa3405703fe7fdf">
  <xsd:schema xmlns:xsd="http://www.w3.org/2001/XMLSchema" xmlns:xs="http://www.w3.org/2001/XMLSchema" xmlns:p="http://schemas.microsoft.com/office/2006/metadata/properties" xmlns:ns3="2d768995-33b0-4747-a86d-4766bc40bb4a" targetNamespace="http://schemas.microsoft.com/office/2006/metadata/properties" ma:root="true" ma:fieldsID="2af477b6cc0e54ed02ce5d8c436f70f4" ns3:_="">
    <xsd:import namespace="2d768995-33b0-4747-a86d-4766bc40bb4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768995-33b0-4747-a86d-4766bc40bb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AD8203-F5BD-4C46-BE91-AB084E5E86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768995-33b0-4747-a86d-4766bc40bb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A87600-ADA0-47D1-87F2-5D00760A2B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AE1960-9367-4517-A3FA-A1B2AB3545A7}">
  <ds:schemaRefs>
    <ds:schemaRef ds:uri="http://purl.org/dc/dcmitype/"/>
    <ds:schemaRef ds:uri="2d768995-33b0-4747-a86d-4766bc40bb4a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538</Words>
  <Application>Microsoft Office PowerPoint</Application>
  <PresentationFormat>On-screen Show (16:9)</PresentationFormat>
  <Paragraphs>58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Fira Sans Extra Condensed Medium</vt:lpstr>
      <vt:lpstr>Assistant</vt:lpstr>
      <vt:lpstr>Josefin Sans</vt:lpstr>
      <vt:lpstr>Verdana</vt:lpstr>
      <vt:lpstr>Pontano Sans</vt:lpstr>
      <vt:lpstr>Assistant Light</vt:lpstr>
      <vt:lpstr>Arial</vt:lpstr>
      <vt:lpstr>Nunito Sans</vt:lpstr>
      <vt:lpstr>Nunito Sans ExtraBold</vt:lpstr>
      <vt:lpstr>Marketing Newsletter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Grace W</dc:creator>
  <cp:lastModifiedBy>Grace Wills</cp:lastModifiedBy>
  <cp:revision>2</cp:revision>
  <dcterms:modified xsi:type="dcterms:W3CDTF">2023-09-29T17:26:19Z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0x010100DD421B653A3E28418434C54860D5B550</vt:lpwstr>
  </property>
</Properties>
</file>